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68" r:id="rId14"/>
    <p:sldId id="270" r:id="rId15"/>
    <p:sldId id="271" r:id="rId16"/>
    <p:sldId id="272" r:id="rId17"/>
    <p:sldId id="273" r:id="rId18"/>
    <p:sldId id="275" r:id="rId19"/>
    <p:sldId id="278" r:id="rId20"/>
    <p:sldId id="279" r:id="rId21"/>
    <p:sldId id="28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>
        <p:scale>
          <a:sx n="100" d="100"/>
          <a:sy n="100" d="100"/>
        </p:scale>
        <p:origin x="125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3C5CB-4D92-4C99-9BFB-67D1192E9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61E108-A420-48D1-B3F5-0C94EADBCB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FDBBC-F7A1-4887-9B5F-841781358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48E4-D097-44BA-99D0-89DD8165481A}" type="datetimeFigureOut">
              <a:rPr lang="en-SG" smtClean="0"/>
              <a:t>9 Dec 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D43BF-1482-48AF-86F6-A22E018F1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FA018-B69B-441A-AB75-436E8C7CA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5AA59-BBE3-48E2-8524-E6E2607434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90122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B4689-F230-4499-825D-D6ACA4447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4F2A85-5826-48D1-8009-1AEA9C4331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4197E-F56D-4300-A540-DB5139377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48E4-D097-44BA-99D0-89DD8165481A}" type="datetimeFigureOut">
              <a:rPr lang="en-SG" smtClean="0"/>
              <a:t>9 Dec 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4AE67-C316-4D7B-9336-D936BCD1D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D7119-14BE-470D-91C3-29BFF79E8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5AA59-BBE3-48E2-8524-E6E2607434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38952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ED517C-093D-4BCE-886D-4CAF1DEE24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81D841-0126-42E1-8FD3-113761401F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20CBA-FF8A-41AA-B4E3-8764FB8CC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48E4-D097-44BA-99D0-89DD8165481A}" type="datetimeFigureOut">
              <a:rPr lang="en-SG" smtClean="0"/>
              <a:t>9 Dec 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F48D3-832F-4FFC-9D5A-3AE905987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2527E-0343-4782-B89F-8CA3E76ED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5AA59-BBE3-48E2-8524-E6E2607434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60472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CFC6D-7D6D-4116-8774-4D1FAA739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50296-15FD-44FC-A31A-C6AB1FD47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C92A6-A2DD-46AD-A9A4-65E4EE9C3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48E4-D097-44BA-99D0-89DD8165481A}" type="datetimeFigureOut">
              <a:rPr lang="en-SG" smtClean="0"/>
              <a:t>9 Dec 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9469F-A075-4194-844A-E893B7592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223113-29B6-4C95-BCA9-32C20E476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5AA59-BBE3-48E2-8524-E6E2607434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28739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4D27B-EEDF-4F0F-AC5C-926CEC1E0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9A492A-B2C6-4DDB-BBBC-926A141DC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00A95-C4D3-4B06-AC92-DF2119AA5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48E4-D097-44BA-99D0-89DD8165481A}" type="datetimeFigureOut">
              <a:rPr lang="en-SG" smtClean="0"/>
              <a:t>9 Dec 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131A7-6AC9-4636-9B55-25E7FB9AD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2250E-C549-4522-B433-6D7412B0C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5AA59-BBE3-48E2-8524-E6E2607434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31529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D4EC1-1ED2-48AC-A078-540F2A6B2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0C35C-9341-4A9B-91FE-0BA809A6A4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3CD694-C3A3-40A2-90CB-3BECB482B4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91EA05-3E0A-4A04-927E-507D05319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48E4-D097-44BA-99D0-89DD8165481A}" type="datetimeFigureOut">
              <a:rPr lang="en-SG" smtClean="0"/>
              <a:t>9 Dec 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0CCE9A-FA71-48EE-B553-C4F51E8D7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37CB1-6D7E-4972-A530-A33E17BB5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5AA59-BBE3-48E2-8524-E6E2607434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68563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72C38-A1A2-4AD9-BFA3-52D125F0C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0504B-2E44-4B2E-999A-2CCF34B712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F408EA-2C44-46E9-9888-E9599AE1F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D6D497-5CA0-432C-BB23-0B0B31E65E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A96AD8-13B0-41E9-AC72-CA1C6FEFA6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3B8FC1-E2FA-44F2-A0CB-8C9E27144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48E4-D097-44BA-99D0-89DD8165481A}" type="datetimeFigureOut">
              <a:rPr lang="en-SG" smtClean="0"/>
              <a:t>9 Dec 2020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DB5B0D-5A5C-4679-A86A-239A25C70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DAF0D0-1A76-4F5A-A8B4-C5FF1192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5AA59-BBE3-48E2-8524-E6E2607434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45172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B0CE1-C347-4DAF-8181-BA333B482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4C1EA5-E420-4166-885A-C91141A3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48E4-D097-44BA-99D0-89DD8165481A}" type="datetimeFigureOut">
              <a:rPr lang="en-SG" smtClean="0"/>
              <a:t>9 Dec 2020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884197-2C07-421E-93DD-60CA3B78D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57287F-205A-4C1B-BD18-D9601776C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5AA59-BBE3-48E2-8524-E6E2607434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39247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B3E61B-573A-4240-9C28-3E49CAE49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48E4-D097-44BA-99D0-89DD8165481A}" type="datetimeFigureOut">
              <a:rPr lang="en-SG" smtClean="0"/>
              <a:t>9 Dec 2020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58669B-6787-4FBF-AF09-7030578AD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14958A-535A-4EBF-A29A-E26441CFA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5AA59-BBE3-48E2-8524-E6E2607434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88971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181B9-2532-46B5-A75D-453FFA66D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39A77-A368-4DBA-A7B0-DE4935DB2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B2F46D-F60E-42AC-B6C7-5357F12A3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C3987D-346B-40FB-A106-712AD7208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48E4-D097-44BA-99D0-89DD8165481A}" type="datetimeFigureOut">
              <a:rPr lang="en-SG" smtClean="0"/>
              <a:t>9 Dec 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390AF7-CE85-46DE-AD79-0A8E36962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9F525-4A3E-4022-9ED0-C9385C1CB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5AA59-BBE3-48E2-8524-E6E2607434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5733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329C4-1CF2-4B98-93E6-0AF056B02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6C5B4B-A0E8-4151-A193-D85AF93D70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0DEAB0-F850-4D87-8F5E-C9D87BA2B8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F90B26-0427-4786-B0A3-0A88EF555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48E4-D097-44BA-99D0-89DD8165481A}" type="datetimeFigureOut">
              <a:rPr lang="en-SG" smtClean="0"/>
              <a:t>9 Dec 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796AC4-5BCD-4CC9-ABAE-1B12F3B19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DE6C06-73B5-4C1B-AA54-F44604944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5AA59-BBE3-48E2-8524-E6E2607434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64686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B1E0C0-7439-4AAF-B416-8F1762055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4A57B-6AEF-4FC8-B035-1B892AD2B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A1C2A-9326-47CD-B0C2-371BD5BBF4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F48E4-D097-44BA-99D0-89DD8165481A}" type="datetimeFigureOut">
              <a:rPr lang="en-SG" smtClean="0"/>
              <a:t>9 Dec 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1C49D-1118-4F5D-A3E1-B34022286C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7D2F4-C016-4794-8155-3F5D97BE60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75AA59-BBE3-48E2-8524-E6E2607434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6836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kaggle.com/mdabbert/ultimate-ufc-dataset?select=ufc-master.csv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person, sport, person, boxing&#10;&#10;Description automatically generated">
            <a:extLst>
              <a:ext uri="{FF2B5EF4-FFF2-40B4-BE49-F238E27FC236}">
                <a16:creationId xmlns:a16="http://schemas.microsoft.com/office/drawing/2014/main" id="{198A4B83-D4DD-439C-839E-6041143960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85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54B929-0A6E-478A-8181-915F2B7F8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SG" sz="4800" dirty="0"/>
              <a:t>Optimizing sportsbook betting odds for UFC fights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F535AA-AFB6-4F25-B9EF-3A6A4D54F8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SG" sz="2000" dirty="0"/>
              <a:t>Kester Chia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2200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SG" sz="3200" dirty="0"/>
              <a:t>1. Basic EDA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B5DFA-0400-41B0-92E0-72905D3E3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SG" sz="1400" dirty="0"/>
              <a:t>Dataset is well balanced between the Red/Blue corner winning</a:t>
            </a:r>
          </a:p>
          <a:p>
            <a:r>
              <a:rPr lang="en-SG" sz="1400" dirty="0"/>
              <a:t>In general, the red corner tends to be the fight favourite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4BE1E3-E5AE-4F82-A17D-40316BF4D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455" y="2884725"/>
            <a:ext cx="6551417" cy="397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69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SG" sz="3200" dirty="0"/>
              <a:t>1. Basic EDA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B5DFA-0400-41B0-92E0-72905D3E3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SG" sz="1400" dirty="0"/>
              <a:t>Male fights are a lot more common than female fights, which is expected since MMA is male-dominated</a:t>
            </a:r>
          </a:p>
          <a:p>
            <a:r>
              <a:rPr lang="en-SG" sz="1400" dirty="0"/>
              <a:t>Model must be able to generalize across fights from both genders, especially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46D3A6-100E-4C23-A645-9805B6863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216" y="2867554"/>
            <a:ext cx="6229896" cy="379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926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SG" sz="3200" dirty="0"/>
              <a:t>1. Basic EDA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B5DFA-0400-41B0-92E0-72905D3E3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SG" sz="1400" dirty="0"/>
              <a:t>Males tend to have more success with knockout finishes, whereas females have more success with submission finishes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13EF95-231B-450A-8FD7-13D07D603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622" y="2980023"/>
            <a:ext cx="8013084" cy="338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033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SG" sz="3200" dirty="0"/>
              <a:t>1. Basic EDA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B5DFA-0400-41B0-92E0-72905D3E3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SG" sz="1400" dirty="0"/>
              <a:t>Betting organizations only get fight predictions right 65% of the time!</a:t>
            </a:r>
          </a:p>
          <a:p>
            <a:r>
              <a:rPr lang="en-SG" sz="1400" dirty="0"/>
              <a:t>On the 35% that they get wrong, the gambling odds are many deviations from the optimum, and they suffer significant losses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ABFEAE-6A5C-401C-B093-2D9903E8C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734" y="2878359"/>
            <a:ext cx="3660859" cy="339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513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SG" sz="3200" dirty="0"/>
              <a:t>2. Data Cleaning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B5DFA-0400-41B0-92E0-72905D3E3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SG" sz="1400" dirty="0"/>
              <a:t>Significant amount of null values present in the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B651B2-8427-4DBF-B0E3-704BE57FB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525" y="3009722"/>
            <a:ext cx="8105278" cy="336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032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SG" sz="3200" dirty="0"/>
              <a:t>2. Data Cleaning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B5DFA-0400-41B0-92E0-72905D3E3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SG" sz="1400" dirty="0"/>
              <a:t>Imputing categorical variables:</a:t>
            </a:r>
          </a:p>
          <a:p>
            <a:pPr lvl="1"/>
            <a:r>
              <a:rPr lang="en-SG" sz="1000" dirty="0"/>
              <a:t>Simple imputer replacing null values with category modes</a:t>
            </a:r>
          </a:p>
          <a:p>
            <a:r>
              <a:rPr lang="en-SG" sz="1400" dirty="0"/>
              <a:t>Imputing numerical variables:</a:t>
            </a:r>
          </a:p>
          <a:p>
            <a:pPr lvl="1"/>
            <a:r>
              <a:rPr lang="en-SG" sz="1000" dirty="0"/>
              <a:t>Iterative imputer; uses Bayesian Ridge Regression to impute null values based on other variables. </a:t>
            </a:r>
          </a:p>
          <a:p>
            <a:pPr lvl="1"/>
            <a:r>
              <a:rPr lang="en-SG" sz="1000" dirty="0"/>
              <a:t>Iterates over each variable in a round-robin fashion until all columns are imputed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C406-F01C-49BC-A27B-DDDF977BE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194" y="2988317"/>
            <a:ext cx="8005939" cy="33358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FE14A0-D687-4A3D-A7D1-2ED897F970C6}"/>
              </a:ext>
            </a:extLst>
          </p:cNvPr>
          <p:cNvSpPr txBox="1"/>
          <p:nvPr/>
        </p:nvSpPr>
        <p:spPr>
          <a:xfrm>
            <a:off x="618424" y="2766617"/>
            <a:ext cx="1555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After cleaning:</a:t>
            </a:r>
          </a:p>
        </p:txBody>
      </p:sp>
    </p:spTree>
    <p:extLst>
      <p:ext uri="{BB962C8B-B14F-4D97-AF65-F5344CB8AC3E}">
        <p14:creationId xmlns:p14="http://schemas.microsoft.com/office/powerpoint/2010/main" val="2458062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SG" sz="4200"/>
              <a:t>2. Data Preprocessing:</a:t>
            </a: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B5DFA-0400-41B0-92E0-72905D3E3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SG" sz="2200"/>
          </a:p>
          <a:p>
            <a:r>
              <a:rPr lang="en-SG" sz="2200"/>
              <a:t>Encoded categorical variables (Binary Encoding instead of Dummy)</a:t>
            </a:r>
          </a:p>
          <a:p>
            <a:r>
              <a:rPr lang="en-SG" sz="2200"/>
              <a:t>Scaled numerical variables (Robust scaler used as some variables exhibit significant skew)</a:t>
            </a:r>
          </a:p>
          <a:p>
            <a:r>
              <a:rPr lang="en-SG" sz="2200"/>
              <a:t>Principle Component Analysis (PCA) decomposition performed</a:t>
            </a:r>
          </a:p>
          <a:p>
            <a:pPr lvl="1"/>
            <a:r>
              <a:rPr lang="en-SG" sz="2200"/>
              <a:t>56 out of 140 components kept, explaining 95% of total data variance</a:t>
            </a:r>
          </a:p>
          <a:p>
            <a:r>
              <a:rPr lang="en-SG" sz="2200"/>
              <a:t>Recursive Feature Elimination (RFE) performed</a:t>
            </a:r>
          </a:p>
          <a:p>
            <a:pPr lvl="1"/>
            <a:r>
              <a:rPr lang="en-SG" sz="2200"/>
              <a:t>Pruned PCA components from 56 down to 30</a:t>
            </a:r>
          </a:p>
          <a:p>
            <a:endParaRPr lang="en-SG" sz="2200"/>
          </a:p>
        </p:txBody>
      </p:sp>
    </p:spTree>
    <p:extLst>
      <p:ext uri="{BB962C8B-B14F-4D97-AF65-F5344CB8AC3E}">
        <p14:creationId xmlns:p14="http://schemas.microsoft.com/office/powerpoint/2010/main" val="2792367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SG" sz="3800" dirty="0"/>
              <a:t>3. Model implementation:</a:t>
            </a: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B5DFA-0400-41B0-92E0-72905D3E3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SG" sz="1800" dirty="0"/>
          </a:p>
          <a:p>
            <a:r>
              <a:rPr lang="en-SG" sz="1800" dirty="0"/>
              <a:t>Models applied:</a:t>
            </a:r>
          </a:p>
          <a:p>
            <a:pPr lvl="1"/>
            <a:r>
              <a:rPr lang="en-SG" sz="1800" dirty="0"/>
              <a:t>Logistic regression</a:t>
            </a:r>
          </a:p>
          <a:p>
            <a:pPr lvl="1"/>
            <a:r>
              <a:rPr lang="en-SG" sz="1800" dirty="0"/>
              <a:t>Support vector machines</a:t>
            </a:r>
          </a:p>
          <a:p>
            <a:pPr lvl="1"/>
            <a:r>
              <a:rPr lang="en-SG" sz="1800" dirty="0"/>
              <a:t>Random forest</a:t>
            </a:r>
          </a:p>
          <a:p>
            <a:pPr lvl="1"/>
            <a:r>
              <a:rPr lang="en-SG" sz="1800" dirty="0"/>
              <a:t>K-Nearest </a:t>
            </a:r>
            <a:r>
              <a:rPr lang="en-SG" sz="1800" dirty="0" err="1"/>
              <a:t>neighbors</a:t>
            </a:r>
            <a:endParaRPr lang="en-SG" sz="1800" dirty="0"/>
          </a:p>
          <a:p>
            <a:pPr lvl="1"/>
            <a:r>
              <a:rPr lang="en-SG" sz="1800" dirty="0"/>
              <a:t>Stacked classifier (of the four fitted estimators above)</a:t>
            </a:r>
          </a:p>
          <a:p>
            <a:pPr lvl="1"/>
            <a:r>
              <a:rPr lang="en-SG" sz="1800" dirty="0"/>
              <a:t>Dense, fully connected Neural Network</a:t>
            </a:r>
          </a:p>
          <a:p>
            <a:r>
              <a:rPr lang="en-SG" sz="1800" dirty="0"/>
              <a:t>Tuning:</a:t>
            </a:r>
          </a:p>
          <a:p>
            <a:pPr lvl="1"/>
            <a:r>
              <a:rPr lang="en-SG" sz="1800" dirty="0"/>
              <a:t>All model hyperparameters were adjusted using </a:t>
            </a:r>
            <a:r>
              <a:rPr lang="en-SG" sz="1800" dirty="0" err="1"/>
              <a:t>sklearn’s</a:t>
            </a:r>
            <a:r>
              <a:rPr lang="en-SG" sz="1800" dirty="0"/>
              <a:t> </a:t>
            </a:r>
            <a:r>
              <a:rPr lang="en-SG" sz="1800" dirty="0" err="1"/>
              <a:t>GridSearchCV</a:t>
            </a:r>
            <a:r>
              <a:rPr lang="en-SG" sz="1800" dirty="0"/>
              <a:t> </a:t>
            </a:r>
          </a:p>
          <a:p>
            <a:pPr lvl="1"/>
            <a:r>
              <a:rPr lang="en-SG" sz="1800" dirty="0"/>
              <a:t>The neural network was tuned using </a:t>
            </a:r>
            <a:r>
              <a:rPr lang="en-SG" sz="1800" dirty="0" err="1"/>
              <a:t>Keras</a:t>
            </a:r>
            <a:r>
              <a:rPr lang="en-SG" sz="1800" dirty="0"/>
              <a:t> Tuner </a:t>
            </a:r>
          </a:p>
          <a:p>
            <a:r>
              <a:rPr lang="en-SG" sz="1800" dirty="0"/>
              <a:t>Testing:</a:t>
            </a:r>
          </a:p>
          <a:p>
            <a:pPr lvl="1"/>
            <a:r>
              <a:rPr lang="en-SG" sz="1800" dirty="0"/>
              <a:t>All models were tested and tuned using training and validation data</a:t>
            </a:r>
          </a:p>
          <a:p>
            <a:pPr lvl="1"/>
            <a:r>
              <a:rPr lang="en-SG" sz="1800" dirty="0"/>
              <a:t>Evaluation metrics are based on unseen test data</a:t>
            </a:r>
          </a:p>
        </p:txBody>
      </p:sp>
    </p:spTree>
    <p:extLst>
      <p:ext uri="{BB962C8B-B14F-4D97-AF65-F5344CB8AC3E}">
        <p14:creationId xmlns:p14="http://schemas.microsoft.com/office/powerpoint/2010/main" val="3945062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SG" sz="3800" dirty="0"/>
              <a:t>3. Model implementation:</a:t>
            </a: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0B026F-F2B4-4628-A3C2-728A29806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589" y="1974485"/>
            <a:ext cx="6828422" cy="29090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199DB6-EC50-4839-A47F-64326731A682}"/>
              </a:ext>
            </a:extLst>
          </p:cNvPr>
          <p:cNvSpPr txBox="1"/>
          <p:nvPr/>
        </p:nvSpPr>
        <p:spPr>
          <a:xfrm>
            <a:off x="5126418" y="1280160"/>
            <a:ext cx="914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Results: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3D6B32-7A7D-42E5-8DDA-72DF954F9F4C}"/>
              </a:ext>
            </a:extLst>
          </p:cNvPr>
          <p:cNvSpPr/>
          <p:nvPr/>
        </p:nvSpPr>
        <p:spPr>
          <a:xfrm>
            <a:off x="4984589" y="3169920"/>
            <a:ext cx="6739543" cy="3581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13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SG" sz="3200" dirty="0"/>
              <a:t>4. Evaluation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B5DFA-0400-41B0-92E0-72905D3E3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SG" sz="1400" dirty="0"/>
              <a:t>Note that the label = 1 refers to the Red corner winning</a:t>
            </a:r>
          </a:p>
          <a:p>
            <a:r>
              <a:rPr lang="en-SG" sz="1400" dirty="0"/>
              <a:t>The model seems to </a:t>
            </a:r>
            <a:r>
              <a:rPr lang="en-SG" sz="1400" dirty="0" err="1"/>
              <a:t>favor</a:t>
            </a:r>
            <a:r>
              <a:rPr lang="en-SG" sz="1400" dirty="0"/>
              <a:t> the red corner a little more, as it missed only 3% of Red-corner winner, but missed 16% of Blue-corner winners</a:t>
            </a:r>
            <a:endParaRPr lang="en-SG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FE14A0-D687-4A3D-A7D1-2ED897F970C6}"/>
              </a:ext>
            </a:extLst>
          </p:cNvPr>
          <p:cNvSpPr txBox="1"/>
          <p:nvPr/>
        </p:nvSpPr>
        <p:spPr>
          <a:xfrm>
            <a:off x="618424" y="2766617"/>
            <a:ext cx="1846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Confusion matrix: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BA688C-A41D-43F1-BF15-38295BDC7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700" y="3135949"/>
            <a:ext cx="3890927" cy="353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685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43383-EDE2-4AE7-9C08-F63CA17C5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SG" sz="5400"/>
              <a:t>What is UFC?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2DB78-28CB-414C-9A81-B3DB87C3C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SG" sz="2000"/>
              <a:t>The Ultimate Fighting Championship is a mixed martial arts (MMA) company which hosts fights</a:t>
            </a:r>
          </a:p>
          <a:p>
            <a:r>
              <a:rPr lang="en-SG" sz="2000"/>
              <a:t>Fights are always between two fighters in a cage</a:t>
            </a:r>
          </a:p>
          <a:p>
            <a:r>
              <a:rPr lang="en-SG" sz="2000"/>
              <a:t>Fights continue until a knockout (KO) is achieved or the last round is over. </a:t>
            </a:r>
          </a:p>
          <a:p>
            <a:r>
              <a:rPr lang="en-SG" sz="2000"/>
              <a:t>Draws almost never happen in UFC fights</a:t>
            </a:r>
          </a:p>
          <a:p>
            <a:endParaRPr lang="en-SG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97D9EC-8540-4965-8DC3-5F407B567E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9" r="13142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56372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SG" sz="3200" dirty="0"/>
              <a:t>4. Evaluation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B5DFA-0400-41B0-92E0-72905D3E3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SG" sz="1400" dirty="0"/>
              <a:t>Again as we noticed in the confusion matrix, the recall rate for Red-corner winners is much higher (96%) than the Blue-corner winners (84%)</a:t>
            </a:r>
          </a:p>
          <a:p>
            <a:r>
              <a:rPr lang="en-SG" sz="1400" dirty="0"/>
              <a:t>However the accuracy of the model in generally is pretty good at a weighted accuracy of 91%</a:t>
            </a:r>
          </a:p>
          <a:p>
            <a:endParaRPr lang="en-SG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FE14A0-D687-4A3D-A7D1-2ED897F970C6}"/>
              </a:ext>
            </a:extLst>
          </p:cNvPr>
          <p:cNvSpPr txBox="1"/>
          <p:nvPr/>
        </p:nvSpPr>
        <p:spPr>
          <a:xfrm>
            <a:off x="618424" y="2766617"/>
            <a:ext cx="2157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Classification Report: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CD228D-AAB4-47AE-9B0B-6D24D201A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362" y="3597843"/>
            <a:ext cx="639127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49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SG" sz="3800" dirty="0"/>
              <a:t>5. Create a tool to optimise betting odds</a:t>
            </a: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B5DFA-0400-41B0-92E0-72905D3E3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SG" sz="1800" dirty="0"/>
          </a:p>
          <a:p>
            <a:r>
              <a:rPr lang="en-SG" sz="1800" dirty="0"/>
              <a:t>Create a tool to optimise the betting odds based on predicted win probability of each fighter</a:t>
            </a:r>
          </a:p>
          <a:p>
            <a:r>
              <a:rPr lang="en-SG" sz="1800" dirty="0"/>
              <a:t>Since a random forest model cannot produce easily interpretable probabilities, we need to calibrate the model</a:t>
            </a:r>
          </a:p>
          <a:p>
            <a:pPr lvl="1"/>
            <a:r>
              <a:rPr lang="en-SG" sz="1400" dirty="0"/>
              <a:t>The RF model was calibrated using </a:t>
            </a:r>
            <a:r>
              <a:rPr lang="en-SG" sz="1400" dirty="0" err="1"/>
              <a:t>sklearn’s</a:t>
            </a:r>
            <a:r>
              <a:rPr lang="en-SG" sz="1400" dirty="0"/>
              <a:t> </a:t>
            </a:r>
            <a:r>
              <a:rPr lang="en-SG" sz="1400" dirty="0" err="1"/>
              <a:t>CalibratedClassifierCV</a:t>
            </a:r>
            <a:r>
              <a:rPr lang="en-SG" sz="1400" dirty="0"/>
              <a:t>, fitting the probability distribution to a sigmoid function</a:t>
            </a:r>
          </a:p>
        </p:txBody>
      </p:sp>
    </p:spTree>
    <p:extLst>
      <p:ext uri="{BB962C8B-B14F-4D97-AF65-F5344CB8AC3E}">
        <p14:creationId xmlns:p14="http://schemas.microsoft.com/office/powerpoint/2010/main" val="2128081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2B2EF4-4327-4111-80EA-992D7DD86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SG" sz="4000">
                <a:solidFill>
                  <a:srgbClr val="FFFFFF"/>
                </a:solidFill>
              </a:rPr>
              <a:t>Gambling in UFC Fights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EF73C-E616-4639-9EEC-3FFF7EBAE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8" y="1201328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SG" sz="2000" dirty="0"/>
              <a:t>Fight betting is a huge industry, with a variety of betting companies offering competitive rates</a:t>
            </a:r>
          </a:p>
          <a:p>
            <a:r>
              <a:rPr lang="en-SG" sz="2000" dirty="0"/>
              <a:t>Involves huge amounts of money: online betting market is worth 58.9bn USD</a:t>
            </a:r>
          </a:p>
          <a:p>
            <a:endParaRPr lang="en-SG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3EF228-0D4D-4B6A-B540-4421B6CDE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499" y="279779"/>
            <a:ext cx="4402866" cy="224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820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2B2EF4-4327-4111-80EA-992D7DD86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SG" sz="4000">
                <a:solidFill>
                  <a:srgbClr val="FFFFFF"/>
                </a:solidFill>
              </a:rPr>
              <a:t>Gambling in UFC Fights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EF73C-E616-4639-9EEC-3FFF7EBAE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8" y="1201328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SG" sz="2000" dirty="0"/>
              <a:t>Betting sites entice bettors with competitive odds:</a:t>
            </a:r>
          </a:p>
          <a:p>
            <a:r>
              <a:rPr lang="en-SG" sz="2000" dirty="0"/>
              <a:t>Example odds: </a:t>
            </a:r>
          </a:p>
          <a:p>
            <a:pPr lvl="1"/>
            <a:r>
              <a:rPr lang="en-SG" sz="1600" dirty="0"/>
              <a:t>(-300) means that you would have to bet $300 for a $100 return</a:t>
            </a:r>
          </a:p>
          <a:p>
            <a:pPr lvl="1"/>
            <a:r>
              <a:rPr lang="en-SG" sz="1600" dirty="0"/>
              <a:t>(+250) means that you would only need a $100 bet for a $250 return</a:t>
            </a:r>
          </a:p>
          <a:p>
            <a:endParaRPr lang="en-SG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3EF228-0D4D-4B6A-B540-4421B6CDE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499" y="279779"/>
            <a:ext cx="4402866" cy="224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85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0EA445-685C-49E8-BC66-4C3A34D65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SG" sz="4000">
                <a:solidFill>
                  <a:srgbClr val="FFFFFF"/>
                </a:solidFill>
              </a:rPr>
              <a:t>More on Gambling Odds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19B94-E0BB-4D4F-AE60-2EBCA3665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 fontScale="92500" lnSpcReduction="20000"/>
          </a:bodyPr>
          <a:lstStyle/>
          <a:p>
            <a:r>
              <a:rPr lang="en-SG" sz="2000" dirty="0"/>
              <a:t>For every betting site, the </a:t>
            </a:r>
            <a:r>
              <a:rPr lang="en-SG" sz="2000" b="1" dirty="0"/>
              <a:t>fight odds </a:t>
            </a:r>
            <a:r>
              <a:rPr lang="en-SG" sz="2000" dirty="0"/>
              <a:t>are based on predictions on who the winner will be</a:t>
            </a:r>
          </a:p>
          <a:p>
            <a:r>
              <a:rPr lang="en-SG" sz="2000" dirty="0"/>
              <a:t>The </a:t>
            </a:r>
            <a:r>
              <a:rPr lang="en-SG" sz="2000" b="1" dirty="0"/>
              <a:t>more likely</a:t>
            </a:r>
            <a:r>
              <a:rPr lang="en-SG" sz="2000" dirty="0"/>
              <a:t> a fighter is predicted to win, the </a:t>
            </a:r>
            <a:r>
              <a:rPr lang="en-SG" sz="2000" b="1" dirty="0"/>
              <a:t>lower</a:t>
            </a:r>
            <a:r>
              <a:rPr lang="en-SG" sz="2000" dirty="0"/>
              <a:t> his odds will be placed to discourage people from betting on him and vice versa.</a:t>
            </a:r>
          </a:p>
          <a:p>
            <a:r>
              <a:rPr lang="en-SG" sz="2000" dirty="0"/>
              <a:t>An example for illustration:</a:t>
            </a:r>
          </a:p>
          <a:p>
            <a:endParaRPr lang="en-SG" sz="2000" dirty="0"/>
          </a:p>
          <a:p>
            <a:endParaRPr lang="en-SG" sz="2000" dirty="0"/>
          </a:p>
          <a:p>
            <a:endParaRPr lang="en-SG" sz="2000" dirty="0"/>
          </a:p>
          <a:p>
            <a:pPr marL="0" indent="0">
              <a:buNone/>
            </a:pPr>
            <a:r>
              <a:rPr lang="en-SG" sz="2000" dirty="0"/>
              <a:t> 			</a:t>
            </a:r>
          </a:p>
          <a:p>
            <a:endParaRPr lang="en-SG" sz="2000" dirty="0"/>
          </a:p>
          <a:p>
            <a:endParaRPr lang="en-SG" sz="2000" dirty="0"/>
          </a:p>
          <a:p>
            <a:pPr marL="457200" lvl="1" indent="0">
              <a:buNone/>
            </a:pPr>
            <a:r>
              <a:rPr lang="en-SG" dirty="0"/>
              <a:t>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841364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0EA445-685C-49E8-BC66-4C3A34D65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SG" sz="4000">
                <a:solidFill>
                  <a:srgbClr val="FFFFFF"/>
                </a:solidFill>
              </a:rPr>
              <a:t>More on Gambling Odds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19B94-E0BB-4D4F-AE60-2EBCA3665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 fontScale="92500" lnSpcReduction="20000"/>
          </a:bodyPr>
          <a:lstStyle/>
          <a:p>
            <a:r>
              <a:rPr lang="en-SG" sz="2000" dirty="0"/>
              <a:t>For every betting site, the </a:t>
            </a:r>
            <a:r>
              <a:rPr lang="en-SG" sz="2000" b="1" dirty="0"/>
              <a:t>fight odds </a:t>
            </a:r>
            <a:r>
              <a:rPr lang="en-SG" sz="2000" dirty="0"/>
              <a:t>are based on predictions on who the winner will be</a:t>
            </a:r>
          </a:p>
          <a:p>
            <a:r>
              <a:rPr lang="en-SG" sz="2000" dirty="0"/>
              <a:t>The </a:t>
            </a:r>
            <a:r>
              <a:rPr lang="en-SG" sz="2000" b="1" dirty="0"/>
              <a:t>more likely</a:t>
            </a:r>
            <a:r>
              <a:rPr lang="en-SG" sz="2000" dirty="0"/>
              <a:t> a fighter is predicted to win, the </a:t>
            </a:r>
            <a:r>
              <a:rPr lang="en-SG" sz="2000" b="1" dirty="0"/>
              <a:t>lower</a:t>
            </a:r>
            <a:r>
              <a:rPr lang="en-SG" sz="2000" dirty="0"/>
              <a:t> his odds will be placed to discourage people from betting on him and vice versa.</a:t>
            </a:r>
          </a:p>
          <a:p>
            <a:r>
              <a:rPr lang="en-SG" sz="2000" dirty="0"/>
              <a:t>An example for illustration:</a:t>
            </a:r>
          </a:p>
          <a:p>
            <a:endParaRPr lang="en-SG" sz="2000" dirty="0"/>
          </a:p>
          <a:p>
            <a:endParaRPr lang="en-SG" sz="2000" dirty="0"/>
          </a:p>
          <a:p>
            <a:endParaRPr lang="en-SG" sz="2000" dirty="0"/>
          </a:p>
          <a:p>
            <a:pPr marL="0" indent="0">
              <a:buNone/>
            </a:pPr>
            <a:r>
              <a:rPr lang="en-SG" sz="2000" dirty="0"/>
              <a:t> 			</a:t>
            </a:r>
          </a:p>
          <a:p>
            <a:endParaRPr lang="en-SG" sz="2000" dirty="0"/>
          </a:p>
          <a:p>
            <a:endParaRPr lang="en-SG" sz="2000" dirty="0"/>
          </a:p>
          <a:p>
            <a:pPr marL="457200" lvl="1" indent="0">
              <a:buNone/>
            </a:pPr>
            <a:r>
              <a:rPr lang="en-SG" dirty="0"/>
              <a:t>                   Muhammad Ali           vs.       Kester Chia      </a:t>
            </a:r>
          </a:p>
        </p:txBody>
      </p:sp>
      <p:pic>
        <p:nvPicPr>
          <p:cNvPr id="5" name="Picture 4" descr="A picture containing sport, person, outdoor&#10;&#10;Description automatically generated">
            <a:extLst>
              <a:ext uri="{FF2B5EF4-FFF2-40B4-BE49-F238E27FC236}">
                <a16:creationId xmlns:a16="http://schemas.microsoft.com/office/drawing/2014/main" id="{20805F18-CE26-40B0-B5B9-D9B0537C1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451" y="3841671"/>
            <a:ext cx="2458397" cy="1658083"/>
          </a:xfrm>
          <a:prstGeom prst="rect">
            <a:avLst/>
          </a:prstGeom>
        </p:spPr>
      </p:pic>
      <p:pic>
        <p:nvPicPr>
          <p:cNvPr id="1026" name="Picture 2" descr="Skinny Chinese Man Images, Stock Photos &amp; Vectors | Shutterstock">
            <a:extLst>
              <a:ext uri="{FF2B5EF4-FFF2-40B4-BE49-F238E27FC236}">
                <a16:creationId xmlns:a16="http://schemas.microsoft.com/office/drawing/2014/main" id="{76954240-F51A-4967-8BC1-FB36B673A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840" y="3429000"/>
            <a:ext cx="1220266" cy="207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F2899A-CFD3-4008-9DAF-D86E6DFC0F08}"/>
              </a:ext>
            </a:extLst>
          </p:cNvPr>
          <p:cNvSpPr txBox="1"/>
          <p:nvPr/>
        </p:nvSpPr>
        <p:spPr>
          <a:xfrm>
            <a:off x="3625479" y="588312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(-4000)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2B695B-BCBE-4A99-971A-A4ADCAF1D2F5}"/>
              </a:ext>
            </a:extLst>
          </p:cNvPr>
          <p:cNvSpPr txBox="1"/>
          <p:nvPr/>
        </p:nvSpPr>
        <p:spPr>
          <a:xfrm>
            <a:off x="6538803" y="5885967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(+10,000)</a:t>
            </a:r>
          </a:p>
        </p:txBody>
      </p:sp>
    </p:spTree>
    <p:extLst>
      <p:ext uri="{BB962C8B-B14F-4D97-AF65-F5344CB8AC3E}">
        <p14:creationId xmlns:p14="http://schemas.microsoft.com/office/powerpoint/2010/main" val="2830173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0EA445-685C-49E8-BC66-4C3A34D65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SG" sz="4000">
                <a:solidFill>
                  <a:srgbClr val="FFFFFF"/>
                </a:solidFill>
              </a:rPr>
              <a:t>More on Gambling Odds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19B94-E0BB-4D4F-AE60-2EBCA3665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 lnSpcReduction="10000"/>
          </a:bodyPr>
          <a:lstStyle/>
          <a:p>
            <a:r>
              <a:rPr lang="en-SG" sz="2000" dirty="0"/>
              <a:t>Fight betting organizers must choose their odds wisely so as to not only make </a:t>
            </a:r>
            <a:r>
              <a:rPr lang="en-SG" sz="2000" b="1" dirty="0"/>
              <a:t>profits</a:t>
            </a:r>
            <a:r>
              <a:rPr lang="en-SG" sz="2000" dirty="0"/>
              <a:t>, but avoid a loss-making fight</a:t>
            </a:r>
          </a:p>
          <a:p>
            <a:r>
              <a:rPr lang="en-SG" sz="2000" dirty="0"/>
              <a:t>Risks organizers face:</a:t>
            </a:r>
          </a:p>
          <a:p>
            <a:pPr lvl="1"/>
            <a:r>
              <a:rPr lang="en-SG" sz="2000" b="1" dirty="0"/>
              <a:t>Setting odds too low (too conservative):</a:t>
            </a:r>
          </a:p>
          <a:p>
            <a:pPr lvl="2"/>
            <a:r>
              <a:rPr lang="en-SG" dirty="0"/>
              <a:t>This results in low consumer demand for bets, as the bets will simply be not worth the risk to bettors.</a:t>
            </a:r>
          </a:p>
          <a:p>
            <a:pPr lvl="1"/>
            <a:r>
              <a:rPr lang="en-SG" sz="2000" b="1" dirty="0"/>
              <a:t>Setting odds too high (too confident):</a:t>
            </a:r>
          </a:p>
          <a:p>
            <a:pPr lvl="2"/>
            <a:r>
              <a:rPr lang="en-SG" dirty="0"/>
              <a:t>This results in potentially significant losses for the organizer as the bettors are winning more than they are losing.</a:t>
            </a:r>
          </a:p>
          <a:p>
            <a:pPr lvl="1"/>
            <a:r>
              <a:rPr lang="en-SG" sz="2000" b="1" dirty="0"/>
              <a:t>Predicting the wrong winner</a:t>
            </a:r>
            <a:r>
              <a:rPr lang="en-SG" sz="2000" dirty="0"/>
              <a:t>:</a:t>
            </a:r>
          </a:p>
          <a:p>
            <a:pPr lvl="2"/>
            <a:r>
              <a:rPr lang="en-SG" dirty="0"/>
              <a:t>This is the worst possible outcome, and the organizers will make a significant loss</a:t>
            </a:r>
          </a:p>
          <a:p>
            <a:pPr lvl="2"/>
            <a:r>
              <a:rPr lang="en-SG" dirty="0"/>
              <a:t>In fact, later analysis will reveal they get the winner wrong ~35% of the time!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9106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0EA445-685C-49E8-BC66-4C3A34D65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SG" sz="4000" dirty="0">
                <a:solidFill>
                  <a:srgbClr val="FFFFFF"/>
                </a:solidFill>
              </a:rPr>
              <a:t>More on Gambling Odds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19B94-E0BB-4D4F-AE60-2EBCA3665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SG" sz="2000" dirty="0"/>
              <a:t>Can we develop a model to </a:t>
            </a:r>
            <a:r>
              <a:rPr lang="en-SG" sz="2000" b="1" dirty="0"/>
              <a:t>optimize betting odds </a:t>
            </a:r>
            <a:r>
              <a:rPr lang="en-SG" sz="2000" dirty="0"/>
              <a:t>in order to: </a:t>
            </a:r>
          </a:p>
          <a:p>
            <a:pPr lvl="1"/>
            <a:r>
              <a:rPr lang="en-SG" sz="1600" dirty="0"/>
              <a:t>Reduce risk, and</a:t>
            </a:r>
          </a:p>
          <a:p>
            <a:pPr lvl="1"/>
            <a:r>
              <a:rPr lang="en-SG" sz="1600" dirty="0"/>
              <a:t>Maximize profits?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63852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SG" sz="3200"/>
              <a:t>Dataset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B5DFA-0400-41B0-92E0-72905D3E3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SG" sz="1400"/>
              <a:t>Source: </a:t>
            </a:r>
            <a:r>
              <a:rPr lang="en-SG" sz="1400">
                <a:hlinkClick r:id="rId2"/>
              </a:rPr>
              <a:t>https://www.kaggle.com/mdabbert/ultimate-ufc-dataset?select=ufc-master.csv</a:t>
            </a:r>
            <a:endParaRPr lang="en-SG" sz="1400"/>
          </a:p>
          <a:p>
            <a:endParaRPr lang="en-SG" sz="1400"/>
          </a:p>
          <a:p>
            <a:r>
              <a:rPr lang="en-SG" sz="1400"/>
              <a:t>Dataset consists of information for every UFC fight since 2010</a:t>
            </a:r>
          </a:p>
          <a:p>
            <a:r>
              <a:rPr lang="en-SG" sz="1400"/>
              <a:t>That’s about ~4500 fights with 108 variables, including fighter styles, takedown rates, etc.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CA0509-C9EA-4FD8-B34C-EF617B0CF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84" y="3554890"/>
            <a:ext cx="11164824" cy="184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88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970</Words>
  <Application>Microsoft Office PowerPoint</Application>
  <PresentationFormat>Widescreen</PresentationFormat>
  <Paragraphs>116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Optimizing sportsbook betting odds for UFC fights</vt:lpstr>
      <vt:lpstr>What is UFC?</vt:lpstr>
      <vt:lpstr>Gambling in UFC Fights </vt:lpstr>
      <vt:lpstr>Gambling in UFC Fights </vt:lpstr>
      <vt:lpstr>More on Gambling Odds</vt:lpstr>
      <vt:lpstr>More on Gambling Odds</vt:lpstr>
      <vt:lpstr>More on Gambling Odds</vt:lpstr>
      <vt:lpstr>More on Gambling Odds</vt:lpstr>
      <vt:lpstr>Dataset</vt:lpstr>
      <vt:lpstr>1. Basic EDA </vt:lpstr>
      <vt:lpstr>1. Basic EDA </vt:lpstr>
      <vt:lpstr>1. Basic EDA </vt:lpstr>
      <vt:lpstr>1. Basic EDA </vt:lpstr>
      <vt:lpstr>2. Data Cleaning </vt:lpstr>
      <vt:lpstr>2. Data Cleaning </vt:lpstr>
      <vt:lpstr>2. Data Preprocessing:</vt:lpstr>
      <vt:lpstr>3. Model implementation:</vt:lpstr>
      <vt:lpstr>3. Model implementation:</vt:lpstr>
      <vt:lpstr>4. Evaluation</vt:lpstr>
      <vt:lpstr>4. Evaluation</vt:lpstr>
      <vt:lpstr>5. Create a tool to optimise betting odds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sportsbook betting odds for UFC fights</dc:title>
  <dc:creator>kester chia</dc:creator>
  <cp:lastModifiedBy>kester chia</cp:lastModifiedBy>
  <cp:revision>5</cp:revision>
  <dcterms:created xsi:type="dcterms:W3CDTF">2020-12-09T07:24:21Z</dcterms:created>
  <dcterms:modified xsi:type="dcterms:W3CDTF">2020-12-09T08:56:50Z</dcterms:modified>
</cp:coreProperties>
</file>